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5"/>
  </p:handoutMasterIdLst>
  <p:sldIdLst>
    <p:sldId id="259" r:id="rId2"/>
    <p:sldId id="260" r:id="rId3"/>
    <p:sldId id="261" r:id="rId4"/>
  </p:sldIdLst>
  <p:sldSz cx="6858000" cy="9906000" type="A4"/>
  <p:notesSz cx="6797675" cy="9926638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2A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3" autoAdjust="0"/>
    <p:restoredTop sz="94660"/>
  </p:normalViewPr>
  <p:slideViewPr>
    <p:cSldViewPr snapToGrid="0">
      <p:cViewPr varScale="1">
        <p:scale>
          <a:sx n="92" d="100"/>
          <a:sy n="92" d="100"/>
        </p:scale>
        <p:origin x="27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handoutMaster" Target="handoutMasters/handout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45FAD-81C3-4E4D-B60D-A202D76E602C}" type="datetimeFigureOut">
              <a:rPr lang="de-CH" smtClean="0"/>
              <a:t>06.12.2021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CAA12-C77B-4A0E-8B55-1E60A9CB705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0243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Picture 3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263" y="7636256"/>
            <a:ext cx="68072" cy="613663"/>
          </a:xfrm>
          <a:prstGeom prst="rect">
            <a:avLst/>
          </a:prstGeom>
          <a:noFill/>
          <a:extLst/>
        </p:spPr>
      </p:pic>
      <p:pic>
        <p:nvPicPr>
          <p:cNvPr id="335" name="Picture 33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8366" y="7827754"/>
            <a:ext cx="1849627" cy="430783"/>
          </a:xfrm>
          <a:prstGeom prst="rect">
            <a:avLst/>
          </a:prstGeom>
          <a:noFill/>
          <a:extLst/>
        </p:spPr>
      </p:pic>
      <p:pic>
        <p:nvPicPr>
          <p:cNvPr id="339" name="Picture 33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6464" y="9116060"/>
            <a:ext cx="2241295" cy="40640"/>
          </a:xfrm>
          <a:prstGeom prst="rect">
            <a:avLst/>
          </a:prstGeom>
          <a:noFill/>
          <a:extLst/>
        </p:spPr>
      </p:pic>
      <p:pic>
        <p:nvPicPr>
          <p:cNvPr id="65" name="Grafik 64"/>
          <p:cNvPicPr/>
          <p:nvPr/>
        </p:nvPicPr>
        <p:blipFill>
          <a:blip r:embed="rId5"/>
          <a:stretch>
            <a:fillRect/>
          </a:stretch>
        </p:blipFill>
        <p:spPr>
          <a:xfrm>
            <a:off x="313200" y="183600"/>
            <a:ext cx="1482725" cy="69469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8040" y="9648559"/>
            <a:ext cx="147989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dirty="0" smtClean="0"/>
              <a:t>2021.BKD.19505/890866</a:t>
            </a:r>
            <a:endParaRPr kumimoji="0" lang="de-CH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ZoneTexte 3"/>
          <p:cNvSpPr txBox="1"/>
          <p:nvPr/>
        </p:nvSpPr>
        <p:spPr>
          <a:xfrm>
            <a:off x="744981" y="959224"/>
            <a:ext cx="5895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Ablaufplan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Nachteilsausgleichsmassnahmen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für das Aufnahmeverfahren GYM1 &amp; FMS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4"/>
          <p:cNvSpPr/>
          <p:nvPr/>
        </p:nvSpPr>
        <p:spPr>
          <a:xfrm>
            <a:off x="3805794" y="2159971"/>
            <a:ext cx="2834587" cy="18452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Anmeldung zum Empfehlungsverfahren durch die Eltern bis </a:t>
            </a:r>
            <a:r>
              <a:rPr lang="de-CH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Dezember bei der Schule der Sekundarstufe I (aktuell besuchte Schule)</a:t>
            </a:r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Anmeldepunkt „Nachteilsausgleich“: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Beschreibung der </a:t>
            </a:r>
            <a:r>
              <a:rPr lang="de-DE" sz="1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Diagnose</a:t>
            </a:r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der </a:t>
            </a:r>
            <a:r>
              <a:rPr lang="de-DE" sz="1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bisher gewährten </a:t>
            </a:r>
            <a:r>
              <a:rPr lang="de-DE" sz="1000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Nachteilsausgleichsmassnah-men</a:t>
            </a:r>
            <a:r>
              <a:rPr lang="de-DE" sz="1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der Sekundarstufe I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 </a:t>
            </a:r>
            <a:r>
              <a:rPr lang="de-DE" sz="1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Gesuch</a:t>
            </a:r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adressiert an die </a:t>
            </a:r>
            <a:r>
              <a:rPr lang="de-DE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prüfungsleitenden </a:t>
            </a:r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Schule und </a:t>
            </a:r>
            <a:r>
              <a:rPr lang="de-DE" sz="1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Gutachten </a:t>
            </a:r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einer Fachstelle oder Fachperson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"/>
          <p:cNvSpPr/>
          <p:nvPr/>
        </p:nvSpPr>
        <p:spPr>
          <a:xfrm>
            <a:off x="3805794" y="4268389"/>
            <a:ext cx="2834588" cy="137299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Empfehlungsverfahren bis </a:t>
            </a:r>
            <a:r>
              <a:rPr lang="de-CH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 Januar; Einschätzung Potenzial unter Berücksichtigung </a:t>
            </a:r>
            <a:r>
              <a:rPr lang="de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Beeinträchtigung (mit Eintrag der Diagnose und bisher gewährten Nachteilsausgleichs-</a:t>
            </a:r>
            <a:r>
              <a:rPr lang="de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massnahmen</a:t>
            </a:r>
            <a:r>
              <a:rPr lang="de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 Anmeldeverwaltungssystem </a:t>
            </a:r>
            <a:r>
              <a:rPr lang="de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Jaxforms</a:t>
            </a:r>
            <a:r>
              <a:rPr lang="de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 Feld «Ergänzungen» durch die Schule)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7"/>
          <p:cNvSpPr/>
          <p:nvPr/>
        </p:nvSpPr>
        <p:spPr>
          <a:xfrm>
            <a:off x="5263253" y="5930852"/>
            <a:ext cx="1396851" cy="80932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Negativer Entscheid: Anmeldung </a:t>
            </a:r>
            <a:r>
              <a:rPr lang="de-DE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Aufnahmep</a:t>
            </a:r>
            <a:r>
              <a:rPr lang="de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rüfung</a:t>
            </a:r>
            <a:r>
              <a:rPr lang="de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 15. Februar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Connecteur droit avec flèche 14"/>
          <p:cNvCxnSpPr>
            <a:stCxn id="58" idx="2"/>
            <a:endCxn id="59" idx="0"/>
          </p:cNvCxnSpPr>
          <p:nvPr/>
        </p:nvCxnSpPr>
        <p:spPr>
          <a:xfrm>
            <a:off x="5223088" y="4005201"/>
            <a:ext cx="0" cy="263188"/>
          </a:xfrm>
          <a:prstGeom prst="straightConnector1">
            <a:avLst/>
          </a:prstGeom>
          <a:ln w="19050"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17"/>
          <p:cNvCxnSpPr>
            <a:stCxn id="59" idx="2"/>
            <a:endCxn id="60" idx="0"/>
          </p:cNvCxnSpPr>
          <p:nvPr/>
        </p:nvCxnSpPr>
        <p:spPr>
          <a:xfrm>
            <a:off x="5223088" y="5641379"/>
            <a:ext cx="738591" cy="289473"/>
          </a:xfrm>
          <a:prstGeom prst="straightConnector1">
            <a:avLst/>
          </a:prstGeom>
          <a:ln w="19050"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19"/>
          <p:cNvCxnSpPr>
            <a:endCxn id="77" idx="0"/>
          </p:cNvCxnSpPr>
          <p:nvPr/>
        </p:nvCxnSpPr>
        <p:spPr>
          <a:xfrm flipH="1">
            <a:off x="4473972" y="5640909"/>
            <a:ext cx="741102" cy="286896"/>
          </a:xfrm>
          <a:prstGeom prst="straightConnector1">
            <a:avLst/>
          </a:prstGeom>
          <a:ln w="19050"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21"/>
          <p:cNvCxnSpPr>
            <a:stCxn id="60" idx="2"/>
            <a:endCxn id="78" idx="0"/>
          </p:cNvCxnSpPr>
          <p:nvPr/>
        </p:nvCxnSpPr>
        <p:spPr>
          <a:xfrm flipH="1">
            <a:off x="5242811" y="6740174"/>
            <a:ext cx="718868" cy="307087"/>
          </a:xfrm>
          <a:prstGeom prst="straightConnector1">
            <a:avLst/>
          </a:prstGeom>
          <a:ln w="19050"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27"/>
          <p:cNvCxnSpPr>
            <a:stCxn id="78" idx="2"/>
            <a:endCxn id="79" idx="0"/>
          </p:cNvCxnSpPr>
          <p:nvPr/>
        </p:nvCxnSpPr>
        <p:spPr>
          <a:xfrm flipH="1">
            <a:off x="5242810" y="7980678"/>
            <a:ext cx="1" cy="209277"/>
          </a:xfrm>
          <a:prstGeom prst="straightConnector1">
            <a:avLst/>
          </a:prstGeom>
          <a:ln w="19050"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29"/>
          <p:cNvCxnSpPr>
            <a:stCxn id="79" idx="2"/>
            <a:endCxn id="80" idx="0"/>
          </p:cNvCxnSpPr>
          <p:nvPr/>
        </p:nvCxnSpPr>
        <p:spPr>
          <a:xfrm>
            <a:off x="5242810" y="8789205"/>
            <a:ext cx="2" cy="215520"/>
          </a:xfrm>
          <a:prstGeom prst="straightConnector1">
            <a:avLst/>
          </a:prstGeom>
          <a:ln w="19050"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3825516" y="1586971"/>
            <a:ext cx="2834588" cy="461665"/>
          </a:xfrm>
          <a:prstGeom prst="rect">
            <a:avLst/>
          </a:prstGeom>
          <a:ln>
            <a:solidFill>
              <a:srgbClr val="4D4D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Schüler/innen</a:t>
            </a:r>
            <a:r>
              <a:rPr lang="de-CH" sz="1200" b="1" dirty="0" smtClean="0"/>
              <a:t> aus dem 8. oder 9. Schuljahr einer öffentlichen Schule</a:t>
            </a:r>
            <a:endParaRPr lang="de-CH" sz="1200" b="1" dirty="0"/>
          </a:p>
        </p:txBody>
      </p:sp>
      <p:sp>
        <p:nvSpPr>
          <p:cNvPr id="69" name="Textfeld 68"/>
          <p:cNvSpPr txBox="1"/>
          <p:nvPr/>
        </p:nvSpPr>
        <p:spPr>
          <a:xfrm>
            <a:off x="744983" y="1586971"/>
            <a:ext cx="2864883" cy="400110"/>
          </a:xfrm>
          <a:prstGeom prst="rect">
            <a:avLst/>
          </a:prstGeom>
          <a:ln>
            <a:solidFill>
              <a:srgbClr val="4D4D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Schüler/innen aus Privatschulen oder </a:t>
            </a:r>
          </a:p>
          <a:p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 Schuljahren</a:t>
            </a:r>
            <a:endParaRPr lang="de-CH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4"/>
          <p:cNvSpPr/>
          <p:nvPr/>
        </p:nvSpPr>
        <p:spPr>
          <a:xfrm>
            <a:off x="744983" y="2144887"/>
            <a:ext cx="2864884" cy="1860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Anmeldung zur Aufnahmeprüfung bis </a:t>
            </a:r>
            <a:r>
              <a:rPr lang="de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Februar bei der prüfungsleitenden Schule</a:t>
            </a:r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Anmeldepunkt „Nachteilsausgleich“: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Beschreibung der </a:t>
            </a:r>
            <a:r>
              <a:rPr lang="de-DE" sz="1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Diagnose</a:t>
            </a:r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der </a:t>
            </a:r>
            <a:r>
              <a:rPr lang="de-DE" sz="1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bisher gewährten Nachteilsausgleichsmassnahmen </a:t>
            </a:r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der abgebenden Schule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 </a:t>
            </a:r>
            <a:r>
              <a:rPr lang="de-DE" sz="1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Gesuch</a:t>
            </a:r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adressiert an die prüfungsleitende Schule und </a:t>
            </a:r>
            <a:r>
              <a:rPr lang="de-DE" sz="1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Gutachten </a:t>
            </a:r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einer Fachstelle oder Fachperson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8"/>
          <p:cNvSpPr/>
          <p:nvPr/>
        </p:nvSpPr>
        <p:spPr>
          <a:xfrm>
            <a:off x="744981" y="7047261"/>
            <a:ext cx="2864883" cy="58317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Aufnahmeprüfung in März: Umsetzung der Nachteilsausgleichsmassnahmen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Connecteur droit avec flèche 21"/>
          <p:cNvCxnSpPr>
            <a:stCxn id="70" idx="2"/>
            <a:endCxn id="75" idx="0"/>
          </p:cNvCxnSpPr>
          <p:nvPr/>
        </p:nvCxnSpPr>
        <p:spPr>
          <a:xfrm>
            <a:off x="2177425" y="4005201"/>
            <a:ext cx="0" cy="263188"/>
          </a:xfrm>
          <a:prstGeom prst="straightConnector1">
            <a:avLst/>
          </a:prstGeom>
          <a:ln w="19050"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21"/>
          <p:cNvCxnSpPr>
            <a:stCxn id="75" idx="2"/>
            <a:endCxn id="76" idx="0"/>
          </p:cNvCxnSpPr>
          <p:nvPr/>
        </p:nvCxnSpPr>
        <p:spPr>
          <a:xfrm>
            <a:off x="2177425" y="5477382"/>
            <a:ext cx="0" cy="444751"/>
          </a:xfrm>
          <a:prstGeom prst="straightConnector1">
            <a:avLst/>
          </a:prstGeom>
          <a:ln w="19050"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21"/>
          <p:cNvCxnSpPr>
            <a:stCxn id="76" idx="2"/>
            <a:endCxn id="71" idx="0"/>
          </p:cNvCxnSpPr>
          <p:nvPr/>
        </p:nvCxnSpPr>
        <p:spPr>
          <a:xfrm flipH="1">
            <a:off x="2177423" y="6570205"/>
            <a:ext cx="2" cy="477056"/>
          </a:xfrm>
          <a:prstGeom prst="straightConnector1">
            <a:avLst/>
          </a:prstGeom>
          <a:ln w="19050"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10"/>
          <p:cNvSpPr/>
          <p:nvPr/>
        </p:nvSpPr>
        <p:spPr>
          <a:xfrm>
            <a:off x="744983" y="4268389"/>
            <a:ext cx="2864883" cy="12089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595959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Schule prüft das Gesuch. Vergleich Gesuch mit den an der abgebenden Schule gewährten Nachteilsausgleichsmassnahmen. Nimmt bei Bedarf Rücksprache mit abgebender Schule (mit Zustimmung der Eltern).</a:t>
            </a:r>
          </a:p>
        </p:txBody>
      </p:sp>
      <p:sp>
        <p:nvSpPr>
          <p:cNvPr id="76" name="Rectangle 11"/>
          <p:cNvSpPr/>
          <p:nvPr/>
        </p:nvSpPr>
        <p:spPr>
          <a:xfrm>
            <a:off x="744983" y="5922133"/>
            <a:ext cx="2864883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595959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Mitteilung der Schulleitung (wenn von den Eltern verlangt Verfügung)</a:t>
            </a:r>
          </a:p>
        </p:txBody>
      </p:sp>
      <p:sp>
        <p:nvSpPr>
          <p:cNvPr id="77" name="Rectangle 6"/>
          <p:cNvSpPr/>
          <p:nvPr/>
        </p:nvSpPr>
        <p:spPr>
          <a:xfrm>
            <a:off x="3825100" y="5927805"/>
            <a:ext cx="1297743" cy="80932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4D4D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Positiver</a:t>
            </a:r>
            <a:r>
              <a:rPr kumimoji="0" lang="de-DE" sz="1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Entscheid: Aufnahme ohne Prüfung</a:t>
            </a:r>
          </a:p>
        </p:txBody>
      </p:sp>
      <p:sp>
        <p:nvSpPr>
          <p:cNvPr id="78" name="Rectangle 10"/>
          <p:cNvSpPr/>
          <p:nvPr/>
        </p:nvSpPr>
        <p:spPr>
          <a:xfrm>
            <a:off x="3825516" y="7047261"/>
            <a:ext cx="2834589" cy="93341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595959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Schule prüft das Gesuch. Vergleich Gesuch mit den an der Sekundarstufe I gewährten Nachteilsausgleichsmassnahmen. Nimmt bei Bedarf Rücksprache mit der Sekundarstufe I.</a:t>
            </a:r>
          </a:p>
        </p:txBody>
      </p:sp>
      <p:sp>
        <p:nvSpPr>
          <p:cNvPr id="79" name="Rectangle 11"/>
          <p:cNvSpPr/>
          <p:nvPr/>
        </p:nvSpPr>
        <p:spPr>
          <a:xfrm>
            <a:off x="3825515" y="8189955"/>
            <a:ext cx="2834589" cy="5992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595959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Mitteilung der Schulleitung (wenn von den Eltern verlangt Verfügung)</a:t>
            </a:r>
          </a:p>
        </p:txBody>
      </p:sp>
      <p:sp>
        <p:nvSpPr>
          <p:cNvPr id="80" name="Rectangle 8"/>
          <p:cNvSpPr/>
          <p:nvPr/>
        </p:nvSpPr>
        <p:spPr>
          <a:xfrm>
            <a:off x="3825518" y="9004725"/>
            <a:ext cx="2834588" cy="5540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5959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Aufnahmeprüfung in März: Umsetzung der Nachteilsausgleichsmassnahmen</a:t>
            </a:r>
          </a:p>
        </p:txBody>
      </p:sp>
    </p:spTree>
    <p:extLst>
      <p:ext uri="{BB962C8B-B14F-4D97-AF65-F5344CB8AC3E}">
        <p14:creationId xmlns:p14="http://schemas.microsoft.com/office/powerpoint/2010/main" val="246710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Picture 32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4155" y="7244601"/>
            <a:ext cx="2503423" cy="75679"/>
          </a:xfrm>
          <a:prstGeom prst="rect">
            <a:avLst/>
          </a:prstGeom>
          <a:noFill/>
          <a:extLst/>
        </p:spPr>
      </p:pic>
      <p:pic>
        <p:nvPicPr>
          <p:cNvPr id="331" name="Picture 33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263" y="7636256"/>
            <a:ext cx="68072" cy="613663"/>
          </a:xfrm>
          <a:prstGeom prst="rect">
            <a:avLst/>
          </a:prstGeom>
          <a:noFill/>
          <a:extLst/>
        </p:spPr>
      </p:pic>
      <p:pic>
        <p:nvPicPr>
          <p:cNvPr id="335" name="Picture 33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8366" y="7827754"/>
            <a:ext cx="1849627" cy="430783"/>
          </a:xfrm>
          <a:prstGeom prst="rect">
            <a:avLst/>
          </a:prstGeom>
          <a:noFill/>
          <a:extLst/>
        </p:spPr>
      </p:pic>
      <p:pic>
        <p:nvPicPr>
          <p:cNvPr id="339" name="Picture 33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6464" y="9116060"/>
            <a:ext cx="2241295" cy="40640"/>
          </a:xfrm>
          <a:prstGeom prst="rect">
            <a:avLst/>
          </a:prstGeom>
          <a:noFill/>
          <a:extLst/>
        </p:spPr>
      </p:pic>
      <p:pic>
        <p:nvPicPr>
          <p:cNvPr id="65" name="Grafik 64"/>
          <p:cNvPicPr/>
          <p:nvPr/>
        </p:nvPicPr>
        <p:blipFill>
          <a:blip r:embed="rId6"/>
          <a:stretch>
            <a:fillRect/>
          </a:stretch>
        </p:blipFill>
        <p:spPr>
          <a:xfrm>
            <a:off x="313200" y="183600"/>
            <a:ext cx="1482725" cy="69469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8040" y="9648559"/>
            <a:ext cx="147989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dirty="0" smtClean="0"/>
              <a:t>2021.BKD.19505/890866</a:t>
            </a:r>
            <a:endParaRPr kumimoji="0" lang="de-CH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ZoneTexte 1"/>
          <p:cNvSpPr txBox="1"/>
          <p:nvPr/>
        </p:nvSpPr>
        <p:spPr>
          <a:xfrm>
            <a:off x="649995" y="956154"/>
            <a:ext cx="598931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Ablaufplan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Nachteilsausgleichsmassnahmen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smtClean="0">
                <a:latin typeface="Arial" panose="020B0604020202020204" pitchFamily="34" charset="0"/>
                <a:cs typeface="Arial" panose="020B0604020202020204" pitchFamily="34" charset="0"/>
              </a:rPr>
              <a:t>während des Bildungsgangs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Gymnasium, Fachmittelschule,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Passerelle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2"/>
          <p:cNvSpPr/>
          <p:nvPr/>
        </p:nvSpPr>
        <p:spPr>
          <a:xfrm>
            <a:off x="750904" y="1552143"/>
            <a:ext cx="2881832" cy="276467"/>
          </a:xfrm>
          <a:prstGeom prst="rect">
            <a:avLst/>
          </a:prstGeom>
          <a:ln>
            <a:solidFill>
              <a:srgbClr val="4D4D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Beeinträchtigung ist bekannt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3"/>
          <p:cNvSpPr/>
          <p:nvPr/>
        </p:nvSpPr>
        <p:spPr>
          <a:xfrm>
            <a:off x="3781886" y="1539653"/>
            <a:ext cx="2857420" cy="287414"/>
          </a:xfrm>
          <a:prstGeom prst="rect">
            <a:avLst/>
          </a:prstGeom>
          <a:ln>
            <a:solidFill>
              <a:srgbClr val="4D4D4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Beeinträchtigung ist nicht bekannt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12"/>
          <p:cNvSpPr/>
          <p:nvPr/>
        </p:nvSpPr>
        <p:spPr>
          <a:xfrm>
            <a:off x="749319" y="1929183"/>
            <a:ext cx="2883417" cy="19301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D4D4D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de-DE" sz="1000" dirty="0" smtClean="0">
              <a:solidFill>
                <a:schemeClr val="bg1"/>
              </a:solidFill>
            </a:endParaRPr>
          </a:p>
          <a:p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Eltern stellen ein Gesuch an die Schule </a:t>
            </a:r>
          </a:p>
          <a:p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Gesuch beinhaltet ein aktuelles Gutachten einer Fachstelle oder Fachperson: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Beschreibung der Beeinträchtigung </a:t>
            </a:r>
            <a:r>
              <a:rPr lang="de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voraussichtliche </a:t>
            </a:r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Auswirkungen auf schulische Anforderungen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Empfehlungen </a:t>
            </a:r>
            <a:r>
              <a:rPr lang="de-CH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angemessenen Unterstützungs- bzw. Fördermöglichkeiten </a:t>
            </a:r>
            <a:r>
              <a:rPr lang="de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ergänzend zu den Nachteilsausgleichs-</a:t>
            </a:r>
            <a:r>
              <a:rPr lang="de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massnahmen</a:t>
            </a:r>
            <a:r>
              <a:rPr lang="de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(z.B. Therapie; keine </a:t>
            </a:r>
            <a:r>
              <a:rPr lang="de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Nachteilsausgleichsmassnahmen)</a:t>
            </a:r>
            <a:endParaRPr lang="de-DE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53" name="Rectangle 14"/>
          <p:cNvSpPr/>
          <p:nvPr/>
        </p:nvSpPr>
        <p:spPr>
          <a:xfrm>
            <a:off x="750904" y="4144308"/>
            <a:ext cx="2881832" cy="1296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D4D4D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de-DE" sz="1200" dirty="0" smtClean="0">
              <a:solidFill>
                <a:schemeClr val="bg1"/>
              </a:solidFill>
            </a:endParaRPr>
          </a:p>
          <a:p>
            <a:r>
              <a:rPr lang="de-CH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Ansprechperson</a:t>
            </a:r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prüft das Gesuch </a:t>
            </a:r>
          </a:p>
          <a:p>
            <a:r>
              <a:rPr lang="de-CH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 </a:t>
            </a:r>
            <a:r>
              <a:rPr lang="de-CH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Entscheidfindung</a:t>
            </a:r>
            <a:r>
              <a:rPr lang="de-CH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werden alle involvierten Personen einbezogen: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Schulleitung</a:t>
            </a:r>
            <a:endParaRPr lang="de-CH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Lehrpersonen</a:t>
            </a:r>
            <a:endParaRPr lang="de-CH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Eltern</a:t>
            </a:r>
            <a:endParaRPr lang="de-CH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Schüler/in</a:t>
            </a:r>
            <a:endParaRPr lang="de-CH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CH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vtl. </a:t>
            </a:r>
            <a:r>
              <a:rPr lang="de-CH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Fachstelle</a:t>
            </a:r>
          </a:p>
          <a:p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54" name="Rectangle 15"/>
          <p:cNvSpPr/>
          <p:nvPr/>
        </p:nvSpPr>
        <p:spPr>
          <a:xfrm>
            <a:off x="763192" y="5833235"/>
            <a:ext cx="1356308" cy="7572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D4D4D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Beteiligten finden keine gemeinsame Basis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16"/>
          <p:cNvSpPr/>
          <p:nvPr/>
        </p:nvSpPr>
        <p:spPr>
          <a:xfrm>
            <a:off x="2278295" y="5829333"/>
            <a:ext cx="1368151" cy="8452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D4D4D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Beteiligten und die Schulleitung finden eine gemeinsame Basis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17"/>
          <p:cNvSpPr/>
          <p:nvPr/>
        </p:nvSpPr>
        <p:spPr>
          <a:xfrm>
            <a:off x="3821693" y="7922264"/>
            <a:ext cx="2531380" cy="1457313"/>
          </a:xfrm>
          <a:prstGeom prst="rect">
            <a:avLst/>
          </a:prstGeom>
          <a:solidFill>
            <a:srgbClr val="F7A2A5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Wenn die vorgesehenen Nachteilsausgleichsmassnahmen nicht im üblichen Rahmen sind: </a:t>
            </a:r>
          </a:p>
          <a:p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Ansprechperson der Schule nimmt mit der kantonalen Prüfungskommission Kontakt auf, um zu sehen, ob diese Nachteilsausgleichsmassnahmen auch an der Abschlussprüfung möglich sind</a:t>
            </a:r>
            <a:r>
              <a:rPr lang="de-DE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18"/>
          <p:cNvSpPr/>
          <p:nvPr/>
        </p:nvSpPr>
        <p:spPr>
          <a:xfrm>
            <a:off x="763192" y="6907778"/>
            <a:ext cx="1352141" cy="4839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D4D4D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Verfügung</a:t>
            </a:r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Schulleitung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19"/>
          <p:cNvSpPr/>
          <p:nvPr/>
        </p:nvSpPr>
        <p:spPr>
          <a:xfrm>
            <a:off x="2276872" y="6910222"/>
            <a:ext cx="1370998" cy="4839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D4D4D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Vereinbarung</a:t>
            </a:r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aller Beteiligter 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20"/>
          <p:cNvSpPr/>
          <p:nvPr/>
        </p:nvSpPr>
        <p:spPr>
          <a:xfrm>
            <a:off x="763192" y="7577725"/>
            <a:ext cx="2883369" cy="6721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D4D4D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an alle Lehrpersonen der Schülerin / des Schülers und an die Klasse (Absprache mit der Schülerin / dem Schüler)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22"/>
          <p:cNvSpPr/>
          <p:nvPr/>
        </p:nvSpPr>
        <p:spPr>
          <a:xfrm>
            <a:off x="765217" y="8426189"/>
            <a:ext cx="2881831" cy="444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D4D4D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Umsetzung Nachteilsausgleichsmassnahmen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23"/>
          <p:cNvSpPr/>
          <p:nvPr/>
        </p:nvSpPr>
        <p:spPr>
          <a:xfrm>
            <a:off x="763192" y="9056839"/>
            <a:ext cx="2881831" cy="3623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D4D4D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Periodische Überprüfung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Connecteur droit avec flèche 30"/>
          <p:cNvCxnSpPr>
            <a:stCxn id="52" idx="2"/>
            <a:endCxn id="53" idx="0"/>
          </p:cNvCxnSpPr>
          <p:nvPr/>
        </p:nvCxnSpPr>
        <p:spPr>
          <a:xfrm>
            <a:off x="2191028" y="3859287"/>
            <a:ext cx="792" cy="2850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32"/>
          <p:cNvCxnSpPr>
            <a:stCxn id="53" idx="2"/>
            <a:endCxn id="54" idx="0"/>
          </p:cNvCxnSpPr>
          <p:nvPr/>
        </p:nvCxnSpPr>
        <p:spPr>
          <a:xfrm flipH="1">
            <a:off x="1441346" y="5440452"/>
            <a:ext cx="750474" cy="392783"/>
          </a:xfrm>
          <a:prstGeom prst="straightConnector1">
            <a:avLst/>
          </a:prstGeom>
          <a:ln w="19050"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34"/>
          <p:cNvCxnSpPr>
            <a:stCxn id="53" idx="2"/>
            <a:endCxn id="55" idx="0"/>
          </p:cNvCxnSpPr>
          <p:nvPr/>
        </p:nvCxnSpPr>
        <p:spPr>
          <a:xfrm>
            <a:off x="2191820" y="5440452"/>
            <a:ext cx="770551" cy="388881"/>
          </a:xfrm>
          <a:prstGeom prst="straightConnector1">
            <a:avLst/>
          </a:prstGeom>
          <a:ln w="19050"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36"/>
          <p:cNvCxnSpPr>
            <a:stCxn id="55" idx="2"/>
            <a:endCxn id="58" idx="0"/>
          </p:cNvCxnSpPr>
          <p:nvPr/>
        </p:nvCxnSpPr>
        <p:spPr>
          <a:xfrm>
            <a:off x="2962371" y="6674559"/>
            <a:ext cx="0" cy="235663"/>
          </a:xfrm>
          <a:prstGeom prst="straightConnector1">
            <a:avLst/>
          </a:prstGeom>
          <a:ln w="19050"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39"/>
          <p:cNvCxnSpPr>
            <a:stCxn id="54" idx="2"/>
            <a:endCxn id="57" idx="0"/>
          </p:cNvCxnSpPr>
          <p:nvPr/>
        </p:nvCxnSpPr>
        <p:spPr>
          <a:xfrm flipH="1">
            <a:off x="1439263" y="6590477"/>
            <a:ext cx="2083" cy="317301"/>
          </a:xfrm>
          <a:prstGeom prst="straightConnector1">
            <a:avLst/>
          </a:prstGeom>
          <a:ln w="19050"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42"/>
          <p:cNvCxnSpPr/>
          <p:nvPr/>
        </p:nvCxnSpPr>
        <p:spPr>
          <a:xfrm>
            <a:off x="3654780" y="5440452"/>
            <a:ext cx="182266" cy="24733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44"/>
          <p:cNvCxnSpPr>
            <a:stCxn id="58" idx="2"/>
          </p:cNvCxnSpPr>
          <p:nvPr/>
        </p:nvCxnSpPr>
        <p:spPr>
          <a:xfrm flipH="1">
            <a:off x="2639181" y="7394127"/>
            <a:ext cx="323190" cy="183598"/>
          </a:xfrm>
          <a:prstGeom prst="straightConnector1">
            <a:avLst/>
          </a:prstGeom>
          <a:ln w="19050"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46"/>
          <p:cNvCxnSpPr>
            <a:stCxn id="59" idx="2"/>
            <a:endCxn id="60" idx="0"/>
          </p:cNvCxnSpPr>
          <p:nvPr/>
        </p:nvCxnSpPr>
        <p:spPr>
          <a:xfrm>
            <a:off x="2204877" y="8249919"/>
            <a:ext cx="1256" cy="176270"/>
          </a:xfrm>
          <a:prstGeom prst="straightConnector1">
            <a:avLst/>
          </a:prstGeom>
          <a:ln w="19050"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48"/>
          <p:cNvCxnSpPr>
            <a:stCxn id="60" idx="2"/>
            <a:endCxn id="61" idx="0"/>
          </p:cNvCxnSpPr>
          <p:nvPr/>
        </p:nvCxnSpPr>
        <p:spPr>
          <a:xfrm flipH="1">
            <a:off x="2204108" y="8870797"/>
            <a:ext cx="2025" cy="186042"/>
          </a:xfrm>
          <a:prstGeom prst="straightConnector1">
            <a:avLst/>
          </a:prstGeom>
          <a:ln w="19050"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51"/>
          <p:cNvCxnSpPr>
            <a:stCxn id="82" idx="2"/>
            <a:endCxn id="83" idx="0"/>
          </p:cNvCxnSpPr>
          <p:nvPr/>
        </p:nvCxnSpPr>
        <p:spPr>
          <a:xfrm>
            <a:off x="5223158" y="2742035"/>
            <a:ext cx="1261" cy="4472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54"/>
          <p:cNvCxnSpPr/>
          <p:nvPr/>
        </p:nvCxnSpPr>
        <p:spPr>
          <a:xfrm>
            <a:off x="5204125" y="3576740"/>
            <a:ext cx="493335" cy="3342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56"/>
          <p:cNvCxnSpPr>
            <a:stCxn id="83" idx="2"/>
          </p:cNvCxnSpPr>
          <p:nvPr/>
        </p:nvCxnSpPr>
        <p:spPr>
          <a:xfrm flipH="1">
            <a:off x="4765725" y="3562282"/>
            <a:ext cx="458694" cy="363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58"/>
          <p:cNvCxnSpPr>
            <a:stCxn id="85" idx="2"/>
          </p:cNvCxnSpPr>
          <p:nvPr/>
        </p:nvCxnSpPr>
        <p:spPr>
          <a:xfrm>
            <a:off x="4457798" y="4668227"/>
            <a:ext cx="155892" cy="3343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60"/>
          <p:cNvCxnSpPr>
            <a:stCxn id="86" idx="2"/>
            <a:endCxn id="87" idx="0"/>
          </p:cNvCxnSpPr>
          <p:nvPr/>
        </p:nvCxnSpPr>
        <p:spPr>
          <a:xfrm>
            <a:off x="5213549" y="5448448"/>
            <a:ext cx="1" cy="3803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62"/>
          <p:cNvCxnSpPr>
            <a:stCxn id="87" idx="2"/>
            <a:endCxn id="88" idx="0"/>
          </p:cNvCxnSpPr>
          <p:nvPr/>
        </p:nvCxnSpPr>
        <p:spPr>
          <a:xfrm>
            <a:off x="5213550" y="6674559"/>
            <a:ext cx="7062" cy="5874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38"/>
          <p:cNvCxnSpPr/>
          <p:nvPr/>
        </p:nvCxnSpPr>
        <p:spPr>
          <a:xfrm flipH="1" flipV="1">
            <a:off x="3649036" y="4770162"/>
            <a:ext cx="376019" cy="246964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41"/>
          <p:cNvCxnSpPr>
            <a:stCxn id="57" idx="2"/>
          </p:cNvCxnSpPr>
          <p:nvPr/>
        </p:nvCxnSpPr>
        <p:spPr>
          <a:xfrm>
            <a:off x="1439263" y="7391683"/>
            <a:ext cx="338035" cy="176270"/>
          </a:xfrm>
          <a:prstGeom prst="straightConnector1">
            <a:avLst/>
          </a:prstGeom>
          <a:ln w="19050"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4"/>
          <p:cNvSpPr/>
          <p:nvPr/>
        </p:nvSpPr>
        <p:spPr>
          <a:xfrm>
            <a:off x="3787548" y="1927009"/>
            <a:ext cx="2871220" cy="81502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7777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Eine Lehrperson merkt „etwas“,</a:t>
            </a:r>
            <a:r>
              <a:rPr kumimoji="0" lang="de-DE" sz="1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de-DE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immt</a:t>
            </a: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Rücksprache mit:  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anderen Lehrpersonen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der Ansprechperson der Schule</a:t>
            </a:r>
          </a:p>
        </p:txBody>
      </p:sp>
      <p:sp>
        <p:nvSpPr>
          <p:cNvPr id="83" name="Rectangle 5"/>
          <p:cNvSpPr/>
          <p:nvPr/>
        </p:nvSpPr>
        <p:spPr>
          <a:xfrm>
            <a:off x="3785002" y="3189326"/>
            <a:ext cx="2878834" cy="3729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7777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Ansprechperson nimmt Kontakt zu den Eltern auf</a:t>
            </a:r>
            <a:endParaRPr kumimoji="0" lang="de-DE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Rectangle 6"/>
          <p:cNvSpPr/>
          <p:nvPr/>
        </p:nvSpPr>
        <p:spPr>
          <a:xfrm>
            <a:off x="5257651" y="3896557"/>
            <a:ext cx="1406185" cy="77167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7777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Eltern verzichten auf Abklärung</a:t>
            </a:r>
            <a:r>
              <a:rPr kumimoji="0" lang="de-DE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Information </a:t>
            </a: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über die Konsequenzen</a:t>
            </a:r>
          </a:p>
        </p:txBody>
      </p:sp>
      <p:sp>
        <p:nvSpPr>
          <p:cNvPr id="85" name="Rectangle 7"/>
          <p:cNvSpPr/>
          <p:nvPr/>
        </p:nvSpPr>
        <p:spPr>
          <a:xfrm>
            <a:off x="3753752" y="3902354"/>
            <a:ext cx="1408091" cy="76587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7777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Eltern wünschen Abklärung: Abklärungsverfahren wird eingeleitet</a:t>
            </a:r>
          </a:p>
        </p:txBody>
      </p:sp>
      <p:sp>
        <p:nvSpPr>
          <p:cNvPr id="86" name="Rectangle 8"/>
          <p:cNvSpPr/>
          <p:nvPr/>
        </p:nvSpPr>
        <p:spPr>
          <a:xfrm>
            <a:off x="3920166" y="5005661"/>
            <a:ext cx="2586765" cy="4427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7777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Eltern stellen ein Gesuch ohne Gutachten (noch in Abklärung)</a:t>
            </a:r>
          </a:p>
        </p:txBody>
      </p:sp>
      <p:sp>
        <p:nvSpPr>
          <p:cNvPr id="87" name="Rectangle 9"/>
          <p:cNvSpPr/>
          <p:nvPr/>
        </p:nvSpPr>
        <p:spPr>
          <a:xfrm>
            <a:off x="3923974" y="5828800"/>
            <a:ext cx="2579151" cy="84575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7777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Ansprechperson der Schule prüft das Gesuch. Die Schulleitung kann minimale Nachteilsausgleichsmassnahmen anordnen</a:t>
            </a:r>
          </a:p>
        </p:txBody>
      </p:sp>
      <p:sp>
        <p:nvSpPr>
          <p:cNvPr id="88" name="Rectangle 10"/>
          <p:cNvSpPr/>
          <p:nvPr/>
        </p:nvSpPr>
        <p:spPr>
          <a:xfrm>
            <a:off x="3931036" y="7262021"/>
            <a:ext cx="2579152" cy="51565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7777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Das Gutachten wird nachgereicht und die normale Prozedur nimmt ihren Lauf</a:t>
            </a:r>
          </a:p>
        </p:txBody>
      </p:sp>
    </p:spTree>
    <p:extLst>
      <p:ext uri="{BB962C8B-B14F-4D97-AF65-F5344CB8AC3E}">
        <p14:creationId xmlns:p14="http://schemas.microsoft.com/office/powerpoint/2010/main" val="101513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Picture 32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4155" y="7244601"/>
            <a:ext cx="2503423" cy="75679"/>
          </a:xfrm>
          <a:prstGeom prst="rect">
            <a:avLst/>
          </a:prstGeom>
          <a:noFill/>
          <a:extLst/>
        </p:spPr>
      </p:pic>
      <p:pic>
        <p:nvPicPr>
          <p:cNvPr id="331" name="Picture 33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263" y="7636256"/>
            <a:ext cx="68072" cy="613663"/>
          </a:xfrm>
          <a:prstGeom prst="rect">
            <a:avLst/>
          </a:prstGeom>
          <a:noFill/>
          <a:extLst/>
        </p:spPr>
      </p:pic>
      <p:pic>
        <p:nvPicPr>
          <p:cNvPr id="335" name="Picture 33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8366" y="7827754"/>
            <a:ext cx="1849627" cy="430783"/>
          </a:xfrm>
          <a:prstGeom prst="rect">
            <a:avLst/>
          </a:prstGeom>
          <a:noFill/>
          <a:extLst/>
        </p:spPr>
      </p:pic>
      <p:pic>
        <p:nvPicPr>
          <p:cNvPr id="339" name="Picture 33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6464" y="9116060"/>
            <a:ext cx="2241295" cy="40640"/>
          </a:xfrm>
          <a:prstGeom prst="rect">
            <a:avLst/>
          </a:prstGeom>
          <a:noFill/>
          <a:extLst/>
        </p:spPr>
      </p:pic>
      <p:pic>
        <p:nvPicPr>
          <p:cNvPr id="65" name="Grafik 64"/>
          <p:cNvPicPr/>
          <p:nvPr/>
        </p:nvPicPr>
        <p:blipFill>
          <a:blip r:embed="rId6"/>
          <a:stretch>
            <a:fillRect/>
          </a:stretch>
        </p:blipFill>
        <p:spPr>
          <a:xfrm>
            <a:off x="313200" y="183600"/>
            <a:ext cx="1482725" cy="69469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8040" y="9648559"/>
            <a:ext cx="147989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dirty="0" smtClean="0"/>
              <a:t>2021.BKD.19505/890866</a:t>
            </a:r>
            <a:endParaRPr kumimoji="0" lang="de-CH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oneTexte 3"/>
          <p:cNvSpPr txBox="1"/>
          <p:nvPr/>
        </p:nvSpPr>
        <p:spPr>
          <a:xfrm>
            <a:off x="697552" y="997934"/>
            <a:ext cx="5961028" cy="523220"/>
          </a:xfrm>
          <a:prstGeom prst="rect">
            <a:avLst/>
          </a:prstGeom>
          <a:ln>
            <a:solidFill>
              <a:srgbClr val="77777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Ablaufplan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Nachteilsausgleichsmassnahmen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für die Abschlussprüfung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697552" y="1612852"/>
            <a:ext cx="5961028" cy="8392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D4D4D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Jahr vor der Abschlussprüfung stellen die Eltern </a:t>
            </a:r>
            <a:r>
              <a:rPr lang="de-CH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bzw. </a:t>
            </a:r>
            <a:r>
              <a:rPr lang="de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CH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volljährige </a:t>
            </a:r>
            <a:r>
              <a:rPr lang="de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Schülerin / der volljährige Schüler </a:t>
            </a:r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Gesuch (inkl. Antrag präziser Nachteilsausgleichsmassnahmen und aktuellstes Gutachten als Beilage) an die kantonale Prüfungskommission </a:t>
            </a:r>
            <a:r>
              <a:rPr lang="de-CH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reichen es bei ihrer Schulleitung ein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1882915" y="4001944"/>
            <a:ext cx="3600400" cy="13105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D4D4D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kantonale Prüfungskommission bekommt: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Gesuch der Eltern bzw. der volljährigen Schülerin / des volljährigen Schülers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Gutachten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 Stellungnahme der Schule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 letzte Vereinbarung bez. Nachteilsausgleichsmassnahmen</a:t>
            </a:r>
          </a:p>
        </p:txBody>
      </p:sp>
      <p:sp>
        <p:nvSpPr>
          <p:cNvPr id="11" name="Rectangle 6"/>
          <p:cNvSpPr/>
          <p:nvPr/>
        </p:nvSpPr>
        <p:spPr>
          <a:xfrm>
            <a:off x="1882916" y="5590112"/>
            <a:ext cx="3600399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D4D4D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kantonale Prüfungskommission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rüft das Gesuch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 weitere Fragen stellen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1888644" y="6438496"/>
            <a:ext cx="3600398" cy="3789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D4D4D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kantonale Prüfungskommission verfügt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711226" y="7113240"/>
            <a:ext cx="2864684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D4D4D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Verfügung geht an die Gesuchsteller (Eltern bzw. volljährige Schülerin / volljähriger Schüler)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1"/>
          <p:cNvSpPr/>
          <p:nvPr/>
        </p:nvSpPr>
        <p:spPr>
          <a:xfrm>
            <a:off x="3785220" y="7113240"/>
            <a:ext cx="2880320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D4D4D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Kopie an die Schulleitung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2"/>
          <p:cNvSpPr/>
          <p:nvPr/>
        </p:nvSpPr>
        <p:spPr>
          <a:xfrm>
            <a:off x="3785220" y="7988881"/>
            <a:ext cx="2878410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D4D4D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Schulleitung informiert die Lehrpersonen und die Expertinnen und Experten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necteur droit avec flèche 19"/>
          <p:cNvCxnSpPr>
            <a:stCxn id="10" idx="2"/>
            <a:endCxn id="11" idx="0"/>
          </p:cNvCxnSpPr>
          <p:nvPr/>
        </p:nvCxnSpPr>
        <p:spPr>
          <a:xfrm>
            <a:off x="3683115" y="5312471"/>
            <a:ext cx="1" cy="277641"/>
          </a:xfrm>
          <a:prstGeom prst="straightConnector1">
            <a:avLst/>
          </a:prstGeom>
          <a:ln w="19050"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" name="Connecteur droit avec flèche 59"/>
          <p:cNvCxnSpPr>
            <a:stCxn id="11" idx="2"/>
          </p:cNvCxnSpPr>
          <p:nvPr/>
        </p:nvCxnSpPr>
        <p:spPr>
          <a:xfrm>
            <a:off x="3683116" y="6166176"/>
            <a:ext cx="5727" cy="293102"/>
          </a:xfrm>
          <a:prstGeom prst="straightConnector1">
            <a:avLst/>
          </a:prstGeom>
          <a:ln w="19050"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61"/>
          <p:cNvCxnSpPr/>
          <p:nvPr/>
        </p:nvCxnSpPr>
        <p:spPr>
          <a:xfrm flipH="1">
            <a:off x="2758261" y="6817413"/>
            <a:ext cx="260398" cy="317391"/>
          </a:xfrm>
          <a:prstGeom prst="straightConnector1">
            <a:avLst/>
          </a:prstGeom>
          <a:ln w="19050"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63"/>
          <p:cNvCxnSpPr/>
          <p:nvPr/>
        </p:nvCxnSpPr>
        <p:spPr>
          <a:xfrm>
            <a:off x="4447309" y="6817413"/>
            <a:ext cx="212826" cy="317391"/>
          </a:xfrm>
          <a:prstGeom prst="straightConnector1">
            <a:avLst/>
          </a:prstGeom>
          <a:ln w="19050"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65"/>
          <p:cNvCxnSpPr>
            <a:stCxn id="14" idx="2"/>
            <a:endCxn id="15" idx="0"/>
          </p:cNvCxnSpPr>
          <p:nvPr/>
        </p:nvCxnSpPr>
        <p:spPr>
          <a:xfrm flipH="1">
            <a:off x="5224425" y="7761312"/>
            <a:ext cx="955" cy="227569"/>
          </a:xfrm>
          <a:prstGeom prst="straightConnector1">
            <a:avLst/>
          </a:prstGeom>
          <a:ln w="19050"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5"/>
          <p:cNvSpPr/>
          <p:nvPr/>
        </p:nvSpPr>
        <p:spPr>
          <a:xfrm>
            <a:off x="1882915" y="2727108"/>
            <a:ext cx="3600400" cy="10050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D4D4D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CH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Schulleitung verfasst eine Stellungnahme zum </a:t>
            </a:r>
            <a:r>
              <a:rPr lang="de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Gesuch und </a:t>
            </a:r>
            <a:r>
              <a:rPr lang="de-CH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leitet die </a:t>
            </a:r>
            <a:r>
              <a:rPr lang="de-CH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Gesuchsunterlagen</a:t>
            </a:r>
            <a:r>
              <a:rPr lang="de-CH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die </a:t>
            </a:r>
            <a:r>
              <a:rPr lang="de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kantonale Prüfungskommission </a:t>
            </a:r>
            <a:r>
              <a:rPr lang="de-CH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necteur droit avec flèche 25"/>
          <p:cNvCxnSpPr>
            <a:stCxn id="21" idx="2"/>
            <a:endCxn id="10" idx="0"/>
          </p:cNvCxnSpPr>
          <p:nvPr/>
        </p:nvCxnSpPr>
        <p:spPr>
          <a:xfrm>
            <a:off x="3683115" y="3732168"/>
            <a:ext cx="0" cy="269776"/>
          </a:xfrm>
          <a:prstGeom prst="straightConnector1">
            <a:avLst/>
          </a:prstGeom>
          <a:ln w="19050"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31"/>
          <p:cNvCxnSpPr>
            <a:stCxn id="9" idx="2"/>
            <a:endCxn id="21" idx="0"/>
          </p:cNvCxnSpPr>
          <p:nvPr/>
        </p:nvCxnSpPr>
        <p:spPr>
          <a:xfrm>
            <a:off x="3678066" y="2452147"/>
            <a:ext cx="5049" cy="274961"/>
          </a:xfrm>
          <a:prstGeom prst="straightConnector1">
            <a:avLst/>
          </a:prstGeom>
          <a:ln w="19050"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2"/>
          <p:cNvSpPr/>
          <p:nvPr/>
        </p:nvSpPr>
        <p:spPr>
          <a:xfrm>
            <a:off x="3785220" y="8864522"/>
            <a:ext cx="2878410" cy="440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D4D4D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Umsetzung Nachteilsausgleichsmassnahmen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necteur droit avec flèche 65"/>
          <p:cNvCxnSpPr>
            <a:stCxn id="15" idx="2"/>
            <a:endCxn id="24" idx="0"/>
          </p:cNvCxnSpPr>
          <p:nvPr/>
        </p:nvCxnSpPr>
        <p:spPr>
          <a:xfrm>
            <a:off x="5224425" y="8636953"/>
            <a:ext cx="0" cy="227569"/>
          </a:xfrm>
          <a:prstGeom prst="straightConnector1">
            <a:avLst/>
          </a:prstGeom>
          <a:ln w="19050"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9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639</Words>
  <Application>Microsoft Office PowerPoint</Application>
  <PresentationFormat>A4-Papier (210 x 297 mm)</PresentationFormat>
  <Paragraphs>74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6" baseType="lpstr">
      <vt:lpstr>Calibri</vt:lpstr>
      <vt:lpstr>Arial</vt:lpstr>
      <vt:lpstr>Office Theme</vt:lpstr>
      <vt:lpstr>PowerPoint-Präsentation</vt:lpstr>
      <vt:lpstr>PowerPoint-Präsentation</vt:lpstr>
      <vt:lpstr>PowerPoint-Präsentation</vt:lpstr>
    </vt:vector>
  </TitlesOfParts>
  <Company>Mittelschul- und Berufsbildungsamt, Abteilung Mittelschulen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Ablaufplan Nachteilsausgleich</dc:title>
  <dc:subject>Ablaufplan Nachteilsausgleich</dc:subject>
  <dc:creator>Chandrapalan Nikidha, BKD-MBA-AMS</dc:creator>
  <cp:lastModifiedBy>Queaires Cures Vanessa, BKD-MBA-AMS</cp:lastModifiedBy>
  <cp:revision>44</cp:revision>
  <cp:lastPrinted>2021-11-24T09:45:34Z</cp:lastPrinted>
  <dcterms:modified xsi:type="dcterms:W3CDTF">2021-12-06T11:14:45Z</dcterms:modified>
</cp:coreProperties>
</file>